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59" r:id="rId5"/>
    <p:sldId id="269" r:id="rId6"/>
    <p:sldId id="260" r:id="rId7"/>
    <p:sldId id="261" r:id="rId8"/>
    <p:sldId id="275" r:id="rId9"/>
    <p:sldId id="280" r:id="rId10"/>
    <p:sldId id="277" r:id="rId11"/>
    <p:sldId id="274" r:id="rId12"/>
    <p:sldId id="287" r:id="rId13"/>
    <p:sldId id="278" r:id="rId14"/>
    <p:sldId id="289" r:id="rId15"/>
    <p:sldId id="28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FFFF99"/>
    <a:srgbClr val="A50021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83" autoAdjust="0"/>
  </p:normalViewPr>
  <p:slideViewPr>
    <p:cSldViewPr>
      <p:cViewPr varScale="1">
        <p:scale>
          <a:sx n="72" d="100"/>
          <a:sy n="72" d="100"/>
        </p:scale>
        <p:origin x="-4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35"/>
            <a:ext cx="9144000" cy="6850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7992888" cy="204365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Экстремизм – технологии </a:t>
            </a:r>
            <a:br>
              <a:rPr lang="ru-RU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противодействия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5445224"/>
            <a:ext cx="6400800" cy="1296144"/>
          </a:xfrm>
        </p:spPr>
        <p:txBody>
          <a:bodyPr/>
          <a:lstStyle/>
          <a:p>
            <a:r>
              <a:rPr lang="ru-RU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Волкова Лариса Витальевна</a:t>
            </a:r>
          </a:p>
          <a:p>
            <a:r>
              <a:rPr lang="ru-RU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кандидат социологических наук</a:t>
            </a:r>
            <a:endParaRPr lang="ru-RU" b="1" dirty="0">
              <a:solidFill>
                <a:srgbClr val="A5002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972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ъемный диск\С рабочего стола ст ноутбука\ШАБЛОНЫ ПРЕЗЕНТАЦИЙ\textures1\030p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Основные этапы формирования толпы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Образование ядра </a:t>
            </a:r>
            <a:r>
              <a:rPr lang="ru-RU" b="1" dirty="0" smtClean="0"/>
              <a:t>толпы</a:t>
            </a:r>
          </a:p>
          <a:p>
            <a:r>
              <a:rPr lang="ru-RU" b="1" dirty="0"/>
              <a:t>циркулярная </a:t>
            </a:r>
            <a:r>
              <a:rPr lang="ru-RU" b="1" dirty="0" smtClean="0"/>
              <a:t>реакция</a:t>
            </a:r>
          </a:p>
          <a:p>
            <a:r>
              <a:rPr lang="ru-RU" b="1" dirty="0"/>
              <a:t>Процесс </a:t>
            </a:r>
            <a:r>
              <a:rPr lang="ru-RU" b="1" dirty="0" smtClean="0"/>
              <a:t>кружения</a:t>
            </a:r>
          </a:p>
          <a:p>
            <a:r>
              <a:rPr lang="ru-RU" b="1" dirty="0"/>
              <a:t>Появление нового общего объекта </a:t>
            </a:r>
            <a:r>
              <a:rPr lang="ru-RU" b="1" dirty="0" smtClean="0"/>
              <a:t>внимания</a:t>
            </a:r>
          </a:p>
          <a:p>
            <a:r>
              <a:rPr lang="ru-RU" b="1" dirty="0"/>
              <a:t>Активизация индивидов через возбуждение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98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Съемный диск\С рабочего стола ст ноутбука\ШАБЛОНЫ ПРЕЗЕНТАЦИЙ\textures1\030p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Тренинг антитерроризм\психол особ толпы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88"/>
          <a:stretch/>
        </p:blipFill>
        <p:spPr bwMode="auto">
          <a:xfrm>
            <a:off x="1835696" y="188640"/>
            <a:ext cx="4830440" cy="6418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9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ъемный диск\С рабочего стола ст ноутбука\ШАБЛОНЫ ПРЕЗЕНТАЦИЙ\textures1\030p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Психологические эффекты массовой коммуникации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916832"/>
            <a:ext cx="7139136" cy="403244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«Эффект ореола»</a:t>
            </a:r>
          </a:p>
          <a:p>
            <a:r>
              <a:rPr lang="ru-RU" b="1" dirty="0" smtClean="0"/>
              <a:t>«Эффект бумеранга»</a:t>
            </a:r>
          </a:p>
          <a:p>
            <a:r>
              <a:rPr lang="ru-RU" b="1" dirty="0" smtClean="0"/>
              <a:t> </a:t>
            </a:r>
            <a:r>
              <a:rPr lang="ru-RU" b="1" dirty="0"/>
              <a:t>«Эффект края</a:t>
            </a:r>
            <a:r>
              <a:rPr lang="ru-RU" b="1" dirty="0" smtClean="0"/>
              <a:t>»: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- </a:t>
            </a:r>
            <a:r>
              <a:rPr lang="ru-RU" b="1" dirty="0"/>
              <a:t>«Эффект </a:t>
            </a:r>
            <a:r>
              <a:rPr lang="ru-RU" b="1" dirty="0" err="1"/>
              <a:t>недавности</a:t>
            </a:r>
            <a:r>
              <a:rPr lang="ru-RU" b="1" dirty="0" smtClean="0"/>
              <a:t>»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- </a:t>
            </a:r>
            <a:r>
              <a:rPr lang="ru-RU" b="1" dirty="0"/>
              <a:t>«Эффект первичности</a:t>
            </a:r>
            <a:r>
              <a:rPr lang="ru-RU" b="1" dirty="0" smtClean="0"/>
              <a:t>»</a:t>
            </a:r>
          </a:p>
          <a:p>
            <a:r>
              <a:rPr lang="ru-RU" b="1" dirty="0"/>
              <a:t>Слухи</a:t>
            </a:r>
          </a:p>
          <a:p>
            <a:r>
              <a:rPr lang="ru-RU" b="1" dirty="0" smtClean="0"/>
              <a:t>Паника</a:t>
            </a: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874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ъемный диск\С рабочего стола ст ноутбука\ШАБЛОНЫ ПРЕЗЕНТАЦИЙ\textures1\030p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Способы психологического воздействия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4600" y="2060848"/>
            <a:ext cx="4114800" cy="452596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Убеждение</a:t>
            </a:r>
          </a:p>
          <a:p>
            <a:r>
              <a:rPr lang="ru-RU" sz="4000" b="1" dirty="0" smtClean="0"/>
              <a:t>Внушение</a:t>
            </a:r>
          </a:p>
          <a:p>
            <a:r>
              <a:rPr lang="ru-RU" sz="4000" b="1" dirty="0" smtClean="0"/>
              <a:t>Подражание</a:t>
            </a:r>
          </a:p>
          <a:p>
            <a:r>
              <a:rPr lang="ru-RU" sz="4000" b="1" dirty="0" smtClean="0"/>
              <a:t>Заражение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14095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ъемный диск\С рабочего стола ст ноутбука\ШАБЛОНЫ ПРЕЗЕНТАЦИЙ\textures1\030p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Способы </a:t>
            </a:r>
            <a:r>
              <a:rPr lang="ru-RU" b="1" dirty="0"/>
              <a:t>неспецифического внушения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ru-RU" sz="4000" b="1" dirty="0" smtClean="0"/>
              <a:t>устрашение </a:t>
            </a:r>
          </a:p>
          <a:p>
            <a:pPr>
              <a:spcBef>
                <a:spcPts val="1200"/>
              </a:spcBef>
            </a:pPr>
            <a:r>
              <a:rPr lang="ru-RU" sz="4000" b="1" dirty="0" smtClean="0"/>
              <a:t>эмоциональное подавление</a:t>
            </a:r>
          </a:p>
          <a:p>
            <a:pPr>
              <a:spcBef>
                <a:spcPts val="1200"/>
              </a:spcBef>
            </a:pPr>
            <a:r>
              <a:rPr lang="ru-RU" sz="4000" b="1" dirty="0" smtClean="0"/>
              <a:t>инициирование </a:t>
            </a:r>
            <a:r>
              <a:rPr lang="ru-RU" sz="4000" b="1" dirty="0"/>
              <a:t>агрессивных  эмоциональных состояний</a:t>
            </a:r>
          </a:p>
        </p:txBody>
      </p:sp>
    </p:spTree>
    <p:extLst>
      <p:ext uri="{BB962C8B-B14F-4D97-AF65-F5344CB8AC3E}">
        <p14:creationId xmlns:p14="http://schemas.microsoft.com/office/powerpoint/2010/main" val="414644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ъемный диск\С рабочего стола ст ноутбука\ШАБЛОНЫ ПРЕЗЕНТАЦИЙ\textures1\030p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Приемы специфического внушения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9916" y="1196752"/>
            <a:ext cx="6923112" cy="5001419"/>
          </a:xfrm>
        </p:spPr>
        <p:txBody>
          <a:bodyPr/>
          <a:lstStyle/>
          <a:p>
            <a:r>
              <a:rPr lang="ru-RU" sz="3600" dirty="0"/>
              <a:t>"</a:t>
            </a:r>
            <a:r>
              <a:rPr lang="ru-RU" sz="3600" b="1" dirty="0"/>
              <a:t>Приклеивание </a:t>
            </a:r>
            <a:r>
              <a:rPr lang="ru-RU" sz="3600" b="1" dirty="0" smtClean="0"/>
              <a:t>ярлыков</a:t>
            </a:r>
            <a:r>
              <a:rPr lang="ru-RU" sz="3600" dirty="0" smtClean="0"/>
              <a:t>"</a:t>
            </a:r>
          </a:p>
          <a:p>
            <a:r>
              <a:rPr lang="ru-RU" sz="3600" dirty="0" smtClean="0"/>
              <a:t>"</a:t>
            </a:r>
            <a:r>
              <a:rPr lang="ru-RU" sz="3600" b="1" dirty="0" smtClean="0"/>
              <a:t>Сияющее обобщение</a:t>
            </a:r>
            <a:r>
              <a:rPr lang="ru-RU" sz="3600" dirty="0"/>
              <a:t> "</a:t>
            </a:r>
            <a:endParaRPr lang="ru-RU" sz="3600" dirty="0" smtClean="0"/>
          </a:p>
          <a:p>
            <a:r>
              <a:rPr lang="ru-RU" sz="3600" dirty="0"/>
              <a:t>"</a:t>
            </a:r>
            <a:r>
              <a:rPr lang="ru-RU" sz="3600" b="1" dirty="0" smtClean="0"/>
              <a:t>Перенос</a:t>
            </a:r>
            <a:r>
              <a:rPr lang="ru-RU" sz="3600" dirty="0"/>
              <a:t> "</a:t>
            </a:r>
            <a:endParaRPr lang="ru-RU" sz="3600" dirty="0" smtClean="0"/>
          </a:p>
          <a:p>
            <a:r>
              <a:rPr lang="ru-RU" sz="3600" dirty="0"/>
              <a:t>"</a:t>
            </a:r>
            <a:r>
              <a:rPr lang="ru-RU" sz="3600" b="1" dirty="0" smtClean="0"/>
              <a:t>Свидетельство</a:t>
            </a:r>
            <a:r>
              <a:rPr lang="ru-RU" sz="3600" dirty="0"/>
              <a:t> "</a:t>
            </a:r>
            <a:endParaRPr lang="ru-RU" sz="3600" dirty="0" smtClean="0"/>
          </a:p>
          <a:p>
            <a:r>
              <a:rPr lang="ru-RU" sz="3600" dirty="0"/>
              <a:t>"</a:t>
            </a:r>
            <a:r>
              <a:rPr lang="ru-RU" sz="3600" b="1" dirty="0"/>
              <a:t>Игра в </a:t>
            </a:r>
            <a:r>
              <a:rPr lang="ru-RU" sz="3600" b="1" dirty="0" smtClean="0"/>
              <a:t>простонародность</a:t>
            </a:r>
            <a:r>
              <a:rPr lang="ru-RU" sz="3600" dirty="0"/>
              <a:t> "</a:t>
            </a:r>
            <a:endParaRPr lang="ru-RU" sz="3600" dirty="0" smtClean="0"/>
          </a:p>
          <a:p>
            <a:r>
              <a:rPr lang="ru-RU" sz="3600" dirty="0"/>
              <a:t>"</a:t>
            </a:r>
            <a:r>
              <a:rPr lang="ru-RU" sz="3600" b="1" dirty="0"/>
              <a:t>Перетасовка </a:t>
            </a:r>
            <a:r>
              <a:rPr lang="ru-RU" sz="3600" b="1" dirty="0" smtClean="0"/>
              <a:t>фактов</a:t>
            </a:r>
            <a:r>
              <a:rPr lang="ru-RU" sz="3600" dirty="0"/>
              <a:t> "</a:t>
            </a:r>
            <a:endParaRPr lang="ru-RU" sz="3600" dirty="0" smtClean="0"/>
          </a:p>
          <a:p>
            <a:r>
              <a:rPr lang="ru-RU" sz="3600" dirty="0" smtClean="0"/>
              <a:t>"</a:t>
            </a:r>
            <a:r>
              <a:rPr lang="ru-RU" sz="3600" b="1" dirty="0" smtClean="0"/>
              <a:t>Фургон </a:t>
            </a:r>
            <a:r>
              <a:rPr lang="ru-RU" sz="3600" b="1" dirty="0"/>
              <a:t>с </a:t>
            </a:r>
            <a:r>
              <a:rPr lang="ru-RU" sz="3600" b="1" dirty="0" smtClean="0"/>
              <a:t>оркестром</a:t>
            </a:r>
            <a:r>
              <a:rPr lang="ru-RU" sz="3600" dirty="0"/>
              <a:t> "</a:t>
            </a:r>
            <a:endParaRPr lang="ru-RU" sz="3600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91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Съемный диск\С рабочего стола ст ноутбука\ШАБЛОНЫ ПРЕЗЕНТАЦИЙ\textures1\030p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Экстремизм: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9248" y="1484784"/>
            <a:ext cx="3682752" cy="4525963"/>
          </a:xfrm>
        </p:spPr>
        <p:txBody>
          <a:bodyPr/>
          <a:lstStyle/>
          <a:p>
            <a:r>
              <a:rPr lang="ru-RU" b="1" dirty="0" smtClean="0"/>
              <a:t>терроризм</a:t>
            </a:r>
          </a:p>
          <a:p>
            <a:r>
              <a:rPr lang="ru-RU" b="1" dirty="0" smtClean="0"/>
              <a:t>национализм</a:t>
            </a:r>
            <a:endParaRPr lang="ru-RU" b="1" dirty="0"/>
          </a:p>
          <a:p>
            <a:r>
              <a:rPr lang="ru-RU" b="1" dirty="0" smtClean="0"/>
              <a:t>политический</a:t>
            </a:r>
          </a:p>
          <a:p>
            <a:r>
              <a:rPr lang="ru-RU" b="1" dirty="0" smtClean="0"/>
              <a:t>религиозный</a:t>
            </a:r>
          </a:p>
          <a:p>
            <a:r>
              <a:rPr lang="ru-RU" b="1" dirty="0" smtClean="0"/>
              <a:t>культурный</a:t>
            </a:r>
          </a:p>
          <a:p>
            <a:r>
              <a:rPr lang="ru-RU" b="1" dirty="0" smtClean="0"/>
              <a:t>социальный</a:t>
            </a:r>
          </a:p>
          <a:p>
            <a:r>
              <a:rPr lang="ru-RU" b="1" dirty="0" smtClean="0"/>
              <a:t>вандализм</a:t>
            </a:r>
            <a:endParaRPr lang="ru-RU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1" y="1752600"/>
            <a:ext cx="4241471" cy="3332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865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Съемный диск\С рабочего стола ст ноутбука\ШАБЛОНЫ ПРЕЗЕНТАЦИЙ\textures1\030p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617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Причины, </a:t>
            </a:r>
            <a:r>
              <a:rPr lang="ru-RU" sz="3200" b="1" dirty="0"/>
              <a:t>по </a:t>
            </a:r>
            <a:r>
              <a:rPr lang="ru-RU" sz="3200" b="1" dirty="0" smtClean="0"/>
              <a:t>которым </a:t>
            </a:r>
            <a:r>
              <a:rPr lang="ru-RU" sz="3200" b="1" dirty="0"/>
              <a:t>люди становятся </a:t>
            </a:r>
            <a:r>
              <a:rPr lang="ru-RU" sz="3200" b="1" dirty="0" smtClean="0"/>
              <a:t>экстремистами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272550"/>
              </p:ext>
            </p:extLst>
          </p:nvPr>
        </p:nvGraphicFramePr>
        <p:xfrm>
          <a:off x="287524" y="1340768"/>
          <a:ext cx="8568952" cy="51536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68952"/>
              </a:tblGrid>
              <a:tr h="5560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Экономические</a:t>
                      </a:r>
                      <a:r>
                        <a:rPr lang="ru-RU" sz="28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(бедность, неравенство, распределение ресурсов);</a:t>
                      </a:r>
                      <a:endParaRPr lang="ru-RU" sz="24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336699"/>
                    </a:solidFill>
                  </a:tcPr>
                </a:tc>
              </a:tr>
              <a:tr h="5560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Политические</a:t>
                      </a:r>
                      <a:r>
                        <a:rPr lang="ru-RU" sz="28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b="1" u="non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(неэффективность власти, отсутствие демократии и т.п.);</a:t>
                      </a:r>
                    </a:p>
                  </a:txBody>
                  <a:tcPr marL="68580" marR="68580" marT="0" marB="0">
                    <a:solidFill>
                      <a:srgbClr val="336699"/>
                    </a:solidFill>
                  </a:tcPr>
                </a:tc>
              </a:tr>
              <a:tr h="5560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Культурные</a:t>
                      </a:r>
                      <a:r>
                        <a:rPr lang="ru-RU" sz="28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b="1" u="non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(менталитет, религия, традиции, ценности);</a:t>
                      </a:r>
                    </a:p>
                  </a:txBody>
                  <a:tcPr marL="68580" marR="68580" marT="0" marB="0">
                    <a:solidFill>
                      <a:srgbClr val="336699"/>
                    </a:solidFill>
                  </a:tcPr>
                </a:tc>
              </a:tr>
              <a:tr h="93999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Правовые</a:t>
                      </a:r>
                      <a:r>
                        <a:rPr lang="ru-RU" sz="28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b="1" u="non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(несовершенство законов, правовой нигилизм, коррупция и т.п.);</a:t>
                      </a:r>
                    </a:p>
                  </a:txBody>
                  <a:tcPr marL="68580" marR="68580" marT="0" marB="0">
                    <a:solidFill>
                      <a:srgbClr val="336699"/>
                    </a:solidFill>
                  </a:tcPr>
                </a:tc>
              </a:tr>
              <a:tr h="55609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Социальные</a:t>
                      </a:r>
                      <a:r>
                        <a:rPr lang="ru-RU" sz="28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b="1" u="non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(уровень образования, социальная защищенность и т.п.)</a:t>
                      </a:r>
                    </a:p>
                  </a:txBody>
                  <a:tcPr marL="68580" marR="68580" marT="0" marB="0">
                    <a:solidFill>
                      <a:srgbClr val="336699"/>
                    </a:solidFill>
                  </a:tcPr>
                </a:tc>
              </a:tr>
              <a:tr h="47986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Психологические</a:t>
                      </a:r>
                      <a:r>
                        <a:rPr lang="ru-RU" sz="2800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u="none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(агрессивность, жестокость, цинизм, фанатизм и т.п.)</a:t>
                      </a:r>
                      <a:endParaRPr lang="ru-RU" sz="2400" b="1" u="non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366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300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Съемный диск\С рабочего стола ст ноутбука\ШАБЛОНЫ ПРЕЗЕНТАЦИЙ\textures1\030p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0404" y="332656"/>
            <a:ext cx="7643192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Теория </a:t>
            </a:r>
            <a:r>
              <a:rPr lang="ru-RU" sz="3600" b="1" dirty="0"/>
              <a:t>«лестницы к терроризму</a:t>
            </a:r>
            <a:r>
              <a:rPr lang="ru-RU" sz="3600" b="1" dirty="0" smtClean="0"/>
              <a:t>»    Ф. </a:t>
            </a:r>
            <a:r>
              <a:rPr lang="ru-RU" sz="3600" b="1" dirty="0" err="1" smtClean="0"/>
              <a:t>Могаддама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ru-RU" sz="2800" dirty="0"/>
              <a:t>Подземным этажом является </a:t>
            </a:r>
            <a:r>
              <a:rPr lang="ru-RU" sz="2800" dirty="0" smtClean="0"/>
              <a:t>ощущение </a:t>
            </a:r>
            <a:r>
              <a:rPr lang="ru-RU" sz="2800" dirty="0"/>
              <a:t>несправедливости или </a:t>
            </a:r>
            <a:r>
              <a:rPr lang="ru-RU" sz="2800" dirty="0" smtClean="0"/>
              <a:t>лишения</a:t>
            </a:r>
            <a:r>
              <a:rPr lang="ru-RU" sz="2800" dirty="0"/>
              <a:t>, что называется </a:t>
            </a:r>
            <a:r>
              <a:rPr lang="ru-RU" sz="2800" i="1" dirty="0"/>
              <a:t>депривацией</a:t>
            </a:r>
            <a:r>
              <a:rPr lang="ru-RU" dirty="0"/>
              <a:t>.</a:t>
            </a:r>
          </a:p>
          <a:p>
            <a:r>
              <a:rPr lang="ru-RU" sz="2800" dirty="0" smtClean="0"/>
              <a:t>Первый этаж</a:t>
            </a:r>
            <a:r>
              <a:rPr lang="ru-RU" sz="2800" dirty="0"/>
              <a:t> - </a:t>
            </a:r>
            <a:r>
              <a:rPr lang="ru-RU" sz="2800" dirty="0" smtClean="0"/>
              <a:t> поиск возможности </a:t>
            </a:r>
            <a:r>
              <a:rPr lang="ru-RU" sz="2800" dirty="0"/>
              <a:t>бороться с несправедливостью. </a:t>
            </a:r>
            <a:r>
              <a:rPr lang="ru-RU" sz="2800" i="1" dirty="0" smtClean="0"/>
              <a:t>Стремление </a:t>
            </a:r>
            <a:r>
              <a:rPr lang="ru-RU" sz="2800" i="1" dirty="0"/>
              <a:t>к </a:t>
            </a:r>
            <a:r>
              <a:rPr lang="ru-RU" sz="2800" i="1" dirty="0" smtClean="0"/>
              <a:t>правосудию</a:t>
            </a:r>
            <a:r>
              <a:rPr lang="ru-RU" sz="2800" dirty="0" smtClean="0"/>
              <a:t> и разочарование, если его </a:t>
            </a:r>
            <a:r>
              <a:rPr lang="ru-RU" sz="2800" dirty="0"/>
              <a:t>не удается добиться.</a:t>
            </a:r>
          </a:p>
          <a:p>
            <a:r>
              <a:rPr lang="ru-RU" sz="2800" dirty="0"/>
              <a:t>Второй </a:t>
            </a:r>
            <a:r>
              <a:rPr lang="ru-RU" sz="2800" dirty="0" smtClean="0"/>
              <a:t>этаж — </a:t>
            </a:r>
            <a:r>
              <a:rPr lang="ru-RU" sz="2800" i="1" dirty="0" smtClean="0"/>
              <a:t>вымещение </a:t>
            </a:r>
            <a:r>
              <a:rPr lang="ru-RU" sz="2800" i="1" dirty="0"/>
              <a:t>агрессии</a:t>
            </a:r>
            <a:r>
              <a:rPr lang="ru-RU" sz="2800" dirty="0"/>
              <a:t>; </a:t>
            </a:r>
            <a:r>
              <a:rPr lang="ru-RU" sz="2800" dirty="0" smtClean="0"/>
              <a:t>происходит </a:t>
            </a:r>
            <a:r>
              <a:rPr lang="ru-RU" sz="2800" dirty="0"/>
              <a:t>при межгрупповом </a:t>
            </a:r>
            <a:r>
              <a:rPr lang="ru-RU" sz="2800" dirty="0" smtClean="0"/>
              <a:t>взаимодействии, лидеры групп направляют </a:t>
            </a:r>
            <a:r>
              <a:rPr lang="ru-RU" sz="2800" dirty="0"/>
              <a:t>негативные эмоции, скапливающиеся внутри группы, </a:t>
            </a:r>
            <a:r>
              <a:rPr lang="ru-RU" sz="2800" dirty="0" smtClean="0"/>
              <a:t>за ее </a:t>
            </a:r>
            <a:r>
              <a:rPr lang="ru-RU" sz="2800" dirty="0"/>
              <a:t>пределы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7221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Съемный диск\С рабочего стола ст ноутбука\ШАБЛОНЫ ПРЕЗЕНТАЦИЙ\textures1\030p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4" y="-2685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522096" cy="6120680"/>
          </a:xfrm>
        </p:spPr>
        <p:txBody>
          <a:bodyPr>
            <a:noAutofit/>
          </a:bodyPr>
          <a:lstStyle/>
          <a:p>
            <a:r>
              <a:rPr lang="ru-RU" sz="2600" dirty="0"/>
              <a:t>Третий этаж - закладывается установка, согласно которой несправедливо именно общество, а террористическая организация преследует благородные цели. </a:t>
            </a:r>
            <a:r>
              <a:rPr lang="ru-RU" sz="2600" i="1" dirty="0"/>
              <a:t>Моральное оправдание </a:t>
            </a:r>
            <a:r>
              <a:rPr lang="ru-RU" sz="2600" dirty="0"/>
              <a:t>террористических действий направляет людей далее, к совершению террористических актов.</a:t>
            </a:r>
          </a:p>
          <a:p>
            <a:r>
              <a:rPr lang="ru-RU" sz="2600" dirty="0"/>
              <a:t>На четвертом этаже имеет место социальная категоризация —обособление группы и дискриминация людей, находящихся вне нее. Категорическое видение мира по </a:t>
            </a:r>
            <a:r>
              <a:rPr lang="ru-RU" sz="2600" i="1" dirty="0"/>
              <a:t>модели «мы против них».</a:t>
            </a:r>
          </a:p>
          <a:p>
            <a:r>
              <a:rPr lang="ru-RU" sz="2600" dirty="0"/>
              <a:t>Пятый этаж описываемого в теории здания — сам террористический акт и возможность </a:t>
            </a:r>
            <a:r>
              <a:rPr lang="ru-RU" sz="2600" i="1" dirty="0"/>
              <a:t>психологически дистанцироваться от жертв</a:t>
            </a:r>
            <a:r>
              <a:rPr lang="ru-RU" sz="2600" dirty="0"/>
              <a:t>, пока не включились сдерживающие механизмы, ограничивающие агрессию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17897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Съемный диск\С рабочего стола ст ноутбука\ШАБЛОНЫ ПРЕЗЕНТАЦИЙ\textures1\030p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8229600" cy="524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Объект любого экстремизма – социальные отношения и все виды социальных объединений.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Главное направление – массовое сознание и массовое поведение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6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Съемный диск\С рабочего стола ст ноутбука\ШАБЛОНЫ ПРЕЗЕНТАЦИЙ\textures1\030p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052736"/>
            <a:ext cx="7992888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89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ъемный диск\С рабочего стола ст ноутбука\ШАБЛОНЫ ПРЕЗЕНТАЦИЙ\textures1\030p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Социальные признаки толпы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ru-RU" sz="3300" dirty="0" smtClean="0"/>
              <a:t>сведение людей к </a:t>
            </a:r>
            <a:r>
              <a:rPr lang="ru-RU" sz="3300" b="1" dirty="0" smtClean="0"/>
              <a:t>одному уровню </a:t>
            </a:r>
            <a:r>
              <a:rPr lang="ru-RU" sz="3300" dirty="0" smtClean="0"/>
              <a:t>психических проявлений и поведения, </a:t>
            </a:r>
            <a:r>
              <a:rPr lang="ru-RU" sz="3300" b="1" dirty="0" smtClean="0"/>
              <a:t>однородность людей</a:t>
            </a:r>
            <a:r>
              <a:rPr lang="ru-RU" sz="3300" dirty="0" smtClean="0"/>
              <a:t> </a:t>
            </a:r>
            <a:endParaRPr lang="ru-RU" sz="3300" dirty="0"/>
          </a:p>
          <a:p>
            <a:pPr marL="0" indent="0">
              <a:buNone/>
            </a:pPr>
            <a:r>
              <a:rPr lang="ru-RU" sz="3300" dirty="0"/>
              <a:t> </a:t>
            </a:r>
          </a:p>
          <a:p>
            <a:r>
              <a:rPr lang="ru-RU" sz="3300" b="1" dirty="0" smtClean="0"/>
              <a:t>толпа </a:t>
            </a:r>
            <a:r>
              <a:rPr lang="ru-RU" sz="3300" b="1" dirty="0"/>
              <a:t>интеллектуально значительно ниже индивидов</a:t>
            </a:r>
            <a:r>
              <a:rPr lang="ru-RU" sz="3300" dirty="0"/>
              <a:t>, ее </a:t>
            </a:r>
            <a:r>
              <a:rPr lang="ru-RU" sz="3300" dirty="0" smtClean="0"/>
              <a:t>составляющих</a:t>
            </a:r>
            <a:endParaRPr lang="ru-RU" sz="3300" dirty="0"/>
          </a:p>
          <a:p>
            <a:endParaRPr lang="ru-RU" sz="3300" dirty="0" smtClean="0"/>
          </a:p>
          <a:p>
            <a:r>
              <a:rPr lang="ru-RU" sz="3300" dirty="0" smtClean="0"/>
              <a:t>способность к  </a:t>
            </a:r>
            <a:r>
              <a:rPr lang="ru-RU" sz="3300" b="1" dirty="0" smtClean="0"/>
              <a:t>актам </a:t>
            </a:r>
            <a:r>
              <a:rPr lang="ru-RU" sz="3300" b="1" dirty="0"/>
              <a:t>насилия, жестокости, </a:t>
            </a:r>
            <a:r>
              <a:rPr lang="ru-RU" sz="3300" b="1" dirty="0" smtClean="0"/>
              <a:t>вандализма</a:t>
            </a:r>
            <a:endParaRPr lang="ru-RU" sz="3300" dirty="0"/>
          </a:p>
          <a:p>
            <a:pPr marL="0" indent="0">
              <a:buNone/>
            </a:pPr>
            <a:r>
              <a:rPr lang="ru-RU" sz="3300" dirty="0"/>
              <a:t> </a:t>
            </a:r>
          </a:p>
          <a:p>
            <a:r>
              <a:rPr lang="ru-RU" sz="3300" b="1" dirty="0" smtClean="0"/>
              <a:t>повышенная эмоциональность и импульсивность</a:t>
            </a:r>
            <a:endParaRPr lang="ru-RU" sz="33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2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ъемный диск\С рабочего стола ст ноутбука\ШАБЛОНЫ ПРЕЗЕНТАЦИЙ\textures1\030p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</a:t>
            </a:r>
            <a:r>
              <a:rPr lang="ru-RU" b="1" dirty="0" smtClean="0"/>
              <a:t>сихологические </a:t>
            </a:r>
            <a:r>
              <a:rPr lang="ru-RU" b="1" dirty="0"/>
              <a:t>механизмы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31640" y="1412776"/>
            <a:ext cx="6768752" cy="4968552"/>
          </a:xfrm>
        </p:spPr>
        <p:txBody>
          <a:bodyPr>
            <a:normAutofit fontScale="85000" lnSpcReduction="20000"/>
          </a:bodyPr>
          <a:lstStyle/>
          <a:p>
            <a:r>
              <a:rPr lang="ru-RU" sz="3300" b="1" dirty="0" smtClean="0"/>
              <a:t>Анонимность</a:t>
            </a:r>
            <a:endParaRPr lang="ru-RU" sz="3300" dirty="0" smtClean="0"/>
          </a:p>
          <a:p>
            <a:pPr marL="0" indent="0">
              <a:buNone/>
            </a:pPr>
            <a:r>
              <a:rPr lang="ru-RU" sz="3300" dirty="0" smtClean="0"/>
              <a:t>  	- </a:t>
            </a:r>
            <a:r>
              <a:rPr lang="ru-RU" sz="3300" b="1" dirty="0" smtClean="0"/>
              <a:t>чувство </a:t>
            </a:r>
            <a:r>
              <a:rPr lang="ru-RU" sz="3300" b="1" dirty="0"/>
              <a:t>силы, </a:t>
            </a:r>
            <a:r>
              <a:rPr lang="ru-RU" sz="3300" b="1" dirty="0" smtClean="0"/>
              <a:t>могущества 	</a:t>
            </a:r>
          </a:p>
          <a:p>
            <a:pPr marL="0" indent="0">
              <a:buNone/>
            </a:pPr>
            <a:r>
              <a:rPr lang="ru-RU" sz="3300" b="1" dirty="0"/>
              <a:t>	</a:t>
            </a:r>
            <a:r>
              <a:rPr lang="ru-RU" sz="3300" b="1" dirty="0" smtClean="0"/>
              <a:t>- неуязвимость</a:t>
            </a:r>
          </a:p>
          <a:p>
            <a:pPr marL="0" indent="0">
              <a:buNone/>
            </a:pPr>
            <a:r>
              <a:rPr lang="ru-RU" sz="3300" dirty="0" smtClean="0"/>
              <a:t> </a:t>
            </a:r>
            <a:r>
              <a:rPr lang="ru-RU" sz="3300" dirty="0"/>
              <a:t> </a:t>
            </a:r>
            <a:endParaRPr lang="ru-RU" sz="3300" dirty="0" smtClean="0"/>
          </a:p>
          <a:p>
            <a:r>
              <a:rPr lang="ru-RU" sz="3300" b="1" dirty="0" smtClean="0"/>
              <a:t>Заражение</a:t>
            </a:r>
            <a:endParaRPr lang="ru-RU" sz="3300" dirty="0" smtClean="0"/>
          </a:p>
          <a:p>
            <a:pPr marL="0" indent="0">
              <a:buNone/>
            </a:pPr>
            <a:r>
              <a:rPr lang="ru-RU" sz="3300" dirty="0"/>
              <a:t> </a:t>
            </a:r>
          </a:p>
          <a:p>
            <a:r>
              <a:rPr lang="ru-RU" sz="3300" b="1" dirty="0" smtClean="0"/>
              <a:t>Внушаемость</a:t>
            </a:r>
            <a:r>
              <a:rPr lang="ru-RU" sz="3300" dirty="0" smtClean="0"/>
              <a:t> </a:t>
            </a:r>
          </a:p>
          <a:p>
            <a:pPr marL="0" indent="0">
              <a:buNone/>
            </a:pPr>
            <a:endParaRPr lang="ru-RU" sz="3300" dirty="0"/>
          </a:p>
          <a:p>
            <a:r>
              <a:rPr lang="ru-RU" sz="3300" b="1" dirty="0" smtClean="0"/>
              <a:t>Спонтанность</a:t>
            </a:r>
          </a:p>
          <a:p>
            <a:endParaRPr lang="ru-RU" sz="3300" b="1" dirty="0" smtClean="0"/>
          </a:p>
          <a:p>
            <a:r>
              <a:rPr lang="ru-RU" sz="3300" b="1" dirty="0" smtClean="0"/>
              <a:t>Категоричность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961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Words>371</Words>
  <Application>Microsoft Office PowerPoint</Application>
  <PresentationFormat>Экран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Экстремизм – технологии  и методы противодействия</vt:lpstr>
      <vt:lpstr>Экстремизм:</vt:lpstr>
      <vt:lpstr>Причины, по которым люди становятся экстремистами</vt:lpstr>
      <vt:lpstr>Теория «лестницы к терроризму»    Ф. Могаддама</vt:lpstr>
      <vt:lpstr>Презентация PowerPoint</vt:lpstr>
      <vt:lpstr>Презентация PowerPoint</vt:lpstr>
      <vt:lpstr>Презентация PowerPoint</vt:lpstr>
      <vt:lpstr>Социальные признаки толпы</vt:lpstr>
      <vt:lpstr>Психологические механизмы</vt:lpstr>
      <vt:lpstr>Основные этапы формирования толпы</vt:lpstr>
      <vt:lpstr>Презентация PowerPoint</vt:lpstr>
      <vt:lpstr>Психологические эффекты массовой коммуникации </vt:lpstr>
      <vt:lpstr>Способы психологического воздействия</vt:lpstr>
      <vt:lpstr>Способы неспецифического внушения </vt:lpstr>
      <vt:lpstr>Приемы специфического внушения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Технологии социальных манипуляций и методы противодействия</dc:title>
  <dc:creator>Лариса</dc:creator>
  <cp:lastModifiedBy>Лариса</cp:lastModifiedBy>
  <cp:revision>44</cp:revision>
  <dcterms:created xsi:type="dcterms:W3CDTF">2012-10-13T18:28:01Z</dcterms:created>
  <dcterms:modified xsi:type="dcterms:W3CDTF">2012-10-17T02:45:54Z</dcterms:modified>
</cp:coreProperties>
</file>